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7" r:id="rId6"/>
    <p:sldId id="260" r:id="rId7"/>
    <p:sldId id="268" r:id="rId8"/>
    <p:sldId id="261" r:id="rId9"/>
    <p:sldId id="262" r:id="rId10"/>
    <p:sldId id="264" r:id="rId11"/>
    <p:sldId id="266" r:id="rId12"/>
    <p:sldId id="263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15.02.19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15.02.19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15.02.19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15.02.19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15.02.19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15.02.19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15.02.19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15.02.19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15.02.19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15.02.19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15.02.19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пт 15.02.19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5536" y="332656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КОНСУЛЬТАЦИЯ ДЛЯ ВОСПИТАТЕЛЕЙ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«Формирование графических  умений и навыков у детей дошкольного возраста»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5589240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Подготовила и провела: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Воспитатель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Одинец С.А.</a:t>
            </a:r>
            <a:endParaRPr lang="ru-RU" dirty="0"/>
          </a:p>
        </p:txBody>
      </p:sp>
      <p:pic>
        <p:nvPicPr>
          <p:cNvPr id="11" name="Рисунок 10" descr="img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852936"/>
            <a:ext cx="4824536" cy="3501008"/>
          </a:xfrm>
          <a:prstGeom prst="rect">
            <a:avLst/>
          </a:prstGeom>
        </p:spPr>
      </p:pic>
      <p:pic>
        <p:nvPicPr>
          <p:cNvPr id="12" name="Рисунок 11" descr="0015-011-.jpg"/>
          <p:cNvPicPr>
            <a:picLocks noChangeAspect="1"/>
          </p:cNvPicPr>
          <p:nvPr/>
        </p:nvPicPr>
        <p:blipFill>
          <a:blip r:embed="rId3" cstate="print"/>
          <a:srcRect l="5686" t="11501" b="4501"/>
          <a:stretch>
            <a:fillRect/>
          </a:stretch>
        </p:blipFill>
        <p:spPr>
          <a:xfrm>
            <a:off x="5724128" y="1988840"/>
            <a:ext cx="3218355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4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годам </a:t>
            </a: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способен копировать фигуры с соблюдением основных пропорций, но уже может ограничивать протяженность линий, а также срисовывать предметы, рисовать по представлению; В 5 лет дети начинают хорошо выполнять вертикальные, горизонтальные, наклонные штрихи, ограничивая их длину и соблюдая относительную параллельность, способны делать циклические движения.</a:t>
            </a:r>
            <a:endParaRPr lang="ru-RU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3" name="Рисунок 2" descr="kak-rebenok-derzhit-ruchku-700x600.jpg"/>
          <p:cNvPicPr>
            <a:picLocks noChangeAspect="1"/>
          </p:cNvPicPr>
          <p:nvPr/>
        </p:nvPicPr>
        <p:blipFill>
          <a:blip r:embed="rId2" cstate="print"/>
          <a:srcRect l="71600" t="14721" b="14720"/>
          <a:stretch>
            <a:fillRect/>
          </a:stretch>
        </p:blipFill>
        <p:spPr>
          <a:xfrm>
            <a:off x="3347864" y="2348880"/>
            <a:ext cx="1893590" cy="4032448"/>
          </a:xfrm>
          <a:prstGeom prst="rect">
            <a:avLst/>
          </a:prstGeom>
        </p:spPr>
      </p:pic>
      <p:pic>
        <p:nvPicPr>
          <p:cNvPr id="4" name="Рисунок 3" descr="_st2jI5a1Z8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39552" y="2852936"/>
            <a:ext cx="2592288" cy="2916324"/>
          </a:xfrm>
          <a:prstGeom prst="rect">
            <a:avLst/>
          </a:prstGeom>
        </p:spPr>
      </p:pic>
      <p:pic>
        <p:nvPicPr>
          <p:cNvPr id="5" name="Рисунок 4" descr="6pYA2Y_hLTk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6012160" y="2060848"/>
            <a:ext cx="2160240" cy="1957400"/>
          </a:xfrm>
          <a:prstGeom prst="rect">
            <a:avLst/>
          </a:prstGeom>
        </p:spPr>
      </p:pic>
      <p:pic>
        <p:nvPicPr>
          <p:cNvPr id="6" name="Рисунок 5" descr="WWmtmIlCWrg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5940152" y="4561172"/>
            <a:ext cx="2232248" cy="2108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6-7 лет подготовительная группа </a:t>
            </a:r>
            <a:r>
              <a:rPr lang="ru-RU" dirty="0" smtClean="0"/>
              <a:t>Завершается работа по подготовке руки ребенка к письму. Ознакомление с тетрадью в линейку, клетку, с понятиями «широкая и узкая строка» и умение ориентироваться в них. Развитие умения проводить прямые и замкнутые линии в ограниченном пространстве (широкой и узкой строке). Закрепление умения штриховать, не выходя за контур. Рисование в тетради в линейку сложных изображений, предметов, требующих анализа и синтеза. ? Написание слов, предложений печатными буквами. …..в определенном порядке, не выходить за контур клетки. Все задания направлены на развитие глазомера, четкой координации руки и всегда связанны с темой занятия.</a:t>
            </a:r>
            <a:endParaRPr lang="ru-RU" dirty="0"/>
          </a:p>
        </p:txBody>
      </p:sp>
      <p:pic>
        <p:nvPicPr>
          <p:cNvPr id="5" name="Рисунок 4" descr="9gjQfTeeW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941168"/>
            <a:ext cx="2363755" cy="1772816"/>
          </a:xfrm>
          <a:prstGeom prst="rect">
            <a:avLst/>
          </a:prstGeom>
        </p:spPr>
      </p:pic>
      <p:pic>
        <p:nvPicPr>
          <p:cNvPr id="7" name="Рисунок 6" descr="SmrgewI7V1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852936"/>
            <a:ext cx="1440160" cy="1865888"/>
          </a:xfrm>
          <a:prstGeom prst="rect">
            <a:avLst/>
          </a:prstGeom>
        </p:spPr>
      </p:pic>
      <p:pic>
        <p:nvPicPr>
          <p:cNvPr id="8" name="Рисунок 7" descr="14q3pMO71y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725144"/>
            <a:ext cx="1355288" cy="1916832"/>
          </a:xfrm>
          <a:prstGeom prst="rect">
            <a:avLst/>
          </a:prstGeom>
        </p:spPr>
      </p:pic>
      <p:pic>
        <p:nvPicPr>
          <p:cNvPr id="9" name="Рисунок 8" descr="H8pE9-EEhn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2636912"/>
            <a:ext cx="3165816" cy="4221088"/>
          </a:xfrm>
          <a:prstGeom prst="rect">
            <a:avLst/>
          </a:prstGeom>
        </p:spPr>
      </p:pic>
      <p:pic>
        <p:nvPicPr>
          <p:cNvPr id="10" name="Рисунок 9" descr="_5I3zqx7aDU.jpg"/>
          <p:cNvPicPr>
            <a:picLocks noChangeAspect="1"/>
          </p:cNvPicPr>
          <p:nvPr/>
        </p:nvPicPr>
        <p:blipFill>
          <a:blip r:embed="rId6" cstate="print"/>
          <a:srcRect t="-66" r="11512"/>
          <a:stretch>
            <a:fillRect/>
          </a:stretch>
        </p:blipFill>
        <p:spPr>
          <a:xfrm>
            <a:off x="395536" y="2852936"/>
            <a:ext cx="2304256" cy="1954306"/>
          </a:xfrm>
          <a:prstGeom prst="rect">
            <a:avLst/>
          </a:prstGeom>
        </p:spPr>
      </p:pic>
      <p:pic>
        <p:nvPicPr>
          <p:cNvPr id="12" name="Рисунок 11" descr="W2_kRy-xbp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3429000"/>
            <a:ext cx="2318610" cy="2117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</a:schemeClr>
                </a:solidFill>
              </a:rPr>
              <a:t>Пособия и игры для развития </a:t>
            </a:r>
            <a:r>
              <a:rPr lang="ru-RU" sz="2400" b="1" dirty="0" err="1" smtClean="0">
                <a:solidFill>
                  <a:schemeClr val="tx1">
                    <a:lumMod val="85000"/>
                  </a:schemeClr>
                </a:solidFill>
              </a:rPr>
              <a:t>графомоторных</a:t>
            </a:r>
            <a:r>
              <a:rPr lang="ru-RU" sz="2400" b="1" dirty="0" smtClean="0">
                <a:solidFill>
                  <a:schemeClr val="tx1">
                    <a:lumMod val="85000"/>
                  </a:schemeClr>
                </a:solidFill>
              </a:rPr>
              <a:t> навыков.</a:t>
            </a:r>
            <a:endParaRPr lang="ru-RU" sz="2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" name="Рисунок 4" descr="2cd0rTXIrfY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6516216" y="3068960"/>
            <a:ext cx="2359789" cy="360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55qHcHOoG9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725144"/>
            <a:ext cx="2376264" cy="192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ak1xXQ5Yeg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2699792" y="1052736"/>
            <a:ext cx="1870403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bd210217fc7d140178680c9f01c9bc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052736"/>
            <a:ext cx="2370959" cy="1754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alts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1196752"/>
            <a:ext cx="2171733" cy="16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а пок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4725144"/>
            <a:ext cx="3275856" cy="1842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Ow3HpUfpz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1960" y="2420888"/>
            <a:ext cx="216024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vUJB1Ncamv0.jpg"/>
          <p:cNvPicPr>
            <a:picLocks noChangeAspect="1"/>
          </p:cNvPicPr>
          <p:nvPr/>
        </p:nvPicPr>
        <p:blipFill>
          <a:blip r:embed="rId9" cstate="print">
            <a:lum bright="10000" contrast="10000"/>
          </a:blip>
          <a:stretch>
            <a:fillRect/>
          </a:stretch>
        </p:blipFill>
        <p:spPr>
          <a:xfrm>
            <a:off x="323528" y="2924944"/>
            <a:ext cx="2165226" cy="1623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db412cdeee1ab6db6d69f5e1abe6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1966055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BrbBuPI4r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620688"/>
            <a:ext cx="3069786" cy="2371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3_387869.jpg"/>
          <p:cNvPicPr>
            <a:picLocks noChangeAspect="1"/>
          </p:cNvPicPr>
          <p:nvPr/>
        </p:nvPicPr>
        <p:blipFill>
          <a:blip r:embed="rId4" cstate="print"/>
          <a:srcRect b="4678"/>
          <a:stretch>
            <a:fillRect/>
          </a:stretch>
        </p:blipFill>
        <p:spPr>
          <a:xfrm>
            <a:off x="5948319" y="4365104"/>
            <a:ext cx="293773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nAImumiOWt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509120"/>
            <a:ext cx="2736304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6-rymj1vk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3933056"/>
            <a:ext cx="1812119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U_9uq43JBF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620688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 Ум ребёнка находится на кончиках его пальцев.» В.Сухомлинский</a:t>
            </a:r>
            <a:endParaRPr lang="ru-RU" dirty="0"/>
          </a:p>
        </p:txBody>
      </p:sp>
      <p:pic>
        <p:nvPicPr>
          <p:cNvPr id="5" name="Содержимое 4" descr="shutterstock_1814328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420024" cy="49466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Одним из значительных аспектов развития дошкольника в период его подготовки к школе, является развитие мелкой моторики и координации движений пальцев рук, то есть развитие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графомоторного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навыка.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 Так как дошкольный возраст является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сензитивным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развития мелкой моторики, то организуя различные виды деятельности в этом периоде, систематически применяя тренировочные упражнения и игры, можно достичь положительных результатов в развитии пальцевого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праксиса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совершенствовании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графомоторных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навыков у детей.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Графомоторные</a:t>
            </a:r>
            <a:r>
              <a:rPr lang="ru-RU" dirty="0" smtClean="0"/>
              <a:t> навыки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-это определенные привычные положения и движения пишущей руки, позволяющие изображать письменные звуки и </a:t>
            </a:r>
            <a:r>
              <a:rPr lang="ru-RU" smtClean="0"/>
              <a:t>их соединения.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Последовательность развития ручной моторики </a:t>
            </a: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 графических навыков: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err="1" smtClean="0"/>
              <a:t>Графомоторные</a:t>
            </a:r>
            <a:r>
              <a:rPr lang="ru-RU" dirty="0" smtClean="0"/>
              <a:t> навыки включают в себя: Мелкую мускулатуру пальцев (контроль силы пальцев и быстроты их движений) </a:t>
            </a:r>
          </a:p>
          <a:p>
            <a:endParaRPr lang="ru-RU" dirty="0" smtClean="0"/>
          </a:p>
          <a:p>
            <a:r>
              <a:rPr lang="ru-RU" dirty="0" smtClean="0"/>
              <a:t>Зрительный анализ и синтез (определение правых и левых частей тела; ориентировка в пространстве по отношению к предметам; выполнение заданий с условиями по выбору необходимых направлений) </a:t>
            </a:r>
          </a:p>
          <a:p>
            <a:endParaRPr lang="ru-RU" dirty="0" smtClean="0"/>
          </a:p>
          <a:p>
            <a:r>
              <a:rPr lang="ru-RU" dirty="0" smtClean="0"/>
              <a:t>Рисование (штриховка, обвести по контуру, обводка; срисовывание геометрических фигур; зарисовка деталей, предметов; </a:t>
            </a:r>
            <a:r>
              <a:rPr lang="ru-RU" dirty="0" err="1" smtClean="0"/>
              <a:t>дорисовывание</a:t>
            </a:r>
            <a:r>
              <a:rPr lang="ru-RU" dirty="0" smtClean="0"/>
              <a:t> незаконченных рисунков; </a:t>
            </a:r>
            <a:r>
              <a:rPr lang="ru-RU" dirty="0" err="1" smtClean="0"/>
              <a:t>дорисовывание</a:t>
            </a:r>
            <a:r>
              <a:rPr lang="ru-RU" dirty="0" smtClean="0"/>
              <a:t> рисунков с недостающими деталями) </a:t>
            </a:r>
          </a:p>
          <a:p>
            <a:endParaRPr lang="ru-RU" dirty="0" smtClean="0"/>
          </a:p>
          <a:p>
            <a:r>
              <a:rPr lang="ru-RU" dirty="0" smtClean="0"/>
              <a:t>Графическую символику (умение рисовать узоры, а также изображать их с помощью символов)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68" y="257288"/>
            <a:ext cx="8291264" cy="12961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Возрастные особенности развития тонкой моторики и зрительно-моторной координации которые способствуют формированию </a:t>
            </a:r>
            <a:r>
              <a:rPr lang="ru-RU" sz="2400" dirty="0" err="1" smtClean="0"/>
              <a:t>графомоторных</a:t>
            </a:r>
            <a:r>
              <a:rPr lang="ru-RU" sz="2400" dirty="0" smtClean="0"/>
              <a:t> навыков. 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 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С 1 до 2-х лет </a:t>
            </a:r>
            <a:r>
              <a:rPr lang="ru-RU" sz="2800" dirty="0" smtClean="0"/>
              <a:t>малыш может держать два предмета в одной руке; держит карандаш в руке и чертит им; умеет переворачивать страницы книг; из кубиков строит башни; складывает пирамидку;</a:t>
            </a:r>
            <a:endParaRPr lang="ru-RU" sz="2800" dirty="0"/>
          </a:p>
        </p:txBody>
      </p:sp>
      <p:pic>
        <p:nvPicPr>
          <p:cNvPr id="4" name="Содержимое 6" descr="images_2015_12_7_2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77072"/>
            <a:ext cx="3672408" cy="2519042"/>
          </a:xfrm>
          <a:prstGeom prst="rect">
            <a:avLst/>
          </a:prstGeom>
        </p:spPr>
      </p:pic>
      <p:pic>
        <p:nvPicPr>
          <p:cNvPr id="5" name="Рисунок 4" descr="kak-rebenok-derzhit-ruchku-700x600.jpg"/>
          <p:cNvPicPr>
            <a:picLocks noChangeAspect="1"/>
          </p:cNvPicPr>
          <p:nvPr/>
        </p:nvPicPr>
        <p:blipFill>
          <a:blip r:embed="rId3" cstate="print"/>
          <a:srcRect t="15980" r="77000" b="41180"/>
          <a:stretch>
            <a:fillRect/>
          </a:stretch>
        </p:blipFill>
        <p:spPr>
          <a:xfrm>
            <a:off x="3995936" y="4149080"/>
            <a:ext cx="1533550" cy="2448272"/>
          </a:xfrm>
          <a:prstGeom prst="rect">
            <a:avLst/>
          </a:prstGeom>
        </p:spPr>
      </p:pic>
      <p:pic>
        <p:nvPicPr>
          <p:cNvPr id="6" name="Рисунок 5" descr="6a0147e1d4f40f970b0176155c156b970c-800w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3601" y="4005064"/>
            <a:ext cx="3600399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9" name="Рисунок 8" descr="kilSd8GrGP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941168"/>
            <a:ext cx="1049123" cy="1728192"/>
          </a:xfrm>
          <a:prstGeom prst="rect">
            <a:avLst/>
          </a:prstGeom>
        </p:spPr>
      </p:pic>
      <p:pic>
        <p:nvPicPr>
          <p:cNvPr id="10" name="Рисунок 9" descr="qZoc2sodn1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780928"/>
            <a:ext cx="1252447" cy="1944216"/>
          </a:xfrm>
          <a:prstGeom prst="rect">
            <a:avLst/>
          </a:prstGeom>
        </p:spPr>
      </p:pic>
      <p:pic>
        <p:nvPicPr>
          <p:cNvPr id="11" name="Рисунок 10" descr="dbeafK8XK2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941168"/>
            <a:ext cx="1728192" cy="1728192"/>
          </a:xfrm>
          <a:prstGeom prst="rect">
            <a:avLst/>
          </a:prstGeom>
        </p:spPr>
      </p:pic>
      <p:pic>
        <p:nvPicPr>
          <p:cNvPr id="12" name="Рисунок 11" descr="uqUM0gA3sx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429000"/>
            <a:ext cx="1728192" cy="1728192"/>
          </a:xfrm>
          <a:prstGeom prst="rect">
            <a:avLst/>
          </a:prstGeom>
        </p:spPr>
      </p:pic>
      <p:pic>
        <p:nvPicPr>
          <p:cNvPr id="13" name="Рисунок 12" descr="sPaqLDKovb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3933056"/>
            <a:ext cx="2304256" cy="2304256"/>
          </a:xfrm>
          <a:prstGeom prst="rect">
            <a:avLst/>
          </a:prstGeom>
        </p:spPr>
      </p:pic>
      <p:pic>
        <p:nvPicPr>
          <p:cNvPr id="18" name="Содержимое 17" descr="9a4c57dba6b0010fef8587e8e7cc6014.gif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251520" y="188640"/>
            <a:ext cx="4139952" cy="3104964"/>
          </a:xfrm>
        </p:spPr>
      </p:pic>
      <p:pic>
        <p:nvPicPr>
          <p:cNvPr id="19" name="Рисунок 18" descr="hello_html_m4b2edfa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8144" y="260648"/>
            <a:ext cx="3048000" cy="2776728"/>
          </a:xfrm>
          <a:prstGeom prst="rect">
            <a:avLst/>
          </a:prstGeom>
        </p:spPr>
      </p:pic>
      <p:pic>
        <p:nvPicPr>
          <p:cNvPr id="20" name="Рисунок 19" descr="81hbptpuXsL-SL15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6136" y="3356992"/>
            <a:ext cx="3068960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0882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От 2 до 3 лет</a:t>
            </a:r>
            <a:r>
              <a:rPr lang="ru-RU" sz="2400" dirty="0" smtClean="0"/>
              <a:t>. ребенок открывает коробку (ящик), опрокидывает его содержимое; играет с песком, крупами, тестом и глиной; открывает крышки, откручивает и закручивает; рисует пальцем при помощи пальчиковых красок; нанизывает бусы; правильно держит карандаш; копирует формы несколькими чертами; строит из кубиков.</a:t>
            </a:r>
            <a:endParaRPr lang="ru-RU" sz="2400" dirty="0"/>
          </a:p>
        </p:txBody>
      </p:sp>
      <p:pic>
        <p:nvPicPr>
          <p:cNvPr id="4" name="Содержимое 3" descr="1449476285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2796680" cy="2448272"/>
          </a:xfrm>
        </p:spPr>
      </p:pic>
      <p:pic>
        <p:nvPicPr>
          <p:cNvPr id="6" name="Рисунок 5" descr="deti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9437" y="3284984"/>
            <a:ext cx="2661526" cy="2232248"/>
          </a:xfrm>
          <a:prstGeom prst="rect">
            <a:avLst/>
          </a:prstGeom>
        </p:spPr>
      </p:pic>
      <p:pic>
        <p:nvPicPr>
          <p:cNvPr id="7" name="Рисунок 6" descr="765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789040"/>
            <a:ext cx="2520280" cy="2415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2-3 года первая младшая группа.  Стимулировать самостоятельную и двигательную активность в ситуации игры. Развивать умение согласовывать движения с текстом стихотворения. Способствовать развитию общей и мелкой моторики. (движение кистей рук)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SM5vhnCQT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152902"/>
            <a:ext cx="2600801" cy="2273838"/>
          </a:xfrm>
          <a:prstGeom prst="rect">
            <a:avLst/>
          </a:prstGeom>
        </p:spPr>
      </p:pic>
      <p:pic>
        <p:nvPicPr>
          <p:cNvPr id="7" name="Рисунок 6" descr="8B0gpJFOI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5995" y="4221088"/>
            <a:ext cx="1656184" cy="2137467"/>
          </a:xfrm>
          <a:prstGeom prst="rect">
            <a:avLst/>
          </a:prstGeom>
        </p:spPr>
      </p:pic>
      <p:pic>
        <p:nvPicPr>
          <p:cNvPr id="8" name="Рисунок 7" descr="n373vrZoP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149080"/>
            <a:ext cx="1800200" cy="2448272"/>
          </a:xfrm>
          <a:prstGeom prst="rect">
            <a:avLst/>
          </a:prstGeom>
        </p:spPr>
      </p:pic>
      <p:pic>
        <p:nvPicPr>
          <p:cNvPr id="9" name="Рисунок 8" descr="u59fwCe3JV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9065" y="1916832"/>
            <a:ext cx="1711167" cy="2132854"/>
          </a:xfrm>
          <a:prstGeom prst="rect">
            <a:avLst/>
          </a:prstGeom>
        </p:spPr>
      </p:pic>
      <p:pic>
        <p:nvPicPr>
          <p:cNvPr id="10" name="Рисунок 9" descr="gTc-Ft9LXt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1556792"/>
            <a:ext cx="1872208" cy="2390727"/>
          </a:xfrm>
          <a:prstGeom prst="rect">
            <a:avLst/>
          </a:prstGeom>
        </p:spPr>
      </p:pic>
      <p:pic>
        <p:nvPicPr>
          <p:cNvPr id="11" name="Рисунок 10" descr="kak-rebenok-derzhit-ruchku-700x600.jpg"/>
          <p:cNvPicPr>
            <a:picLocks noChangeAspect="1"/>
          </p:cNvPicPr>
          <p:nvPr/>
        </p:nvPicPr>
        <p:blipFill>
          <a:blip r:embed="rId7" cstate="print"/>
          <a:srcRect l="23000" t="14721" r="56480" b="37400"/>
          <a:stretch>
            <a:fillRect/>
          </a:stretch>
        </p:blipFill>
        <p:spPr>
          <a:xfrm>
            <a:off x="2905484" y="2542988"/>
            <a:ext cx="1944216" cy="3212183"/>
          </a:xfrm>
          <a:prstGeom prst="rect">
            <a:avLst/>
          </a:prstGeom>
        </p:spPr>
      </p:pic>
      <p:pic>
        <p:nvPicPr>
          <p:cNvPr id="12" name="Picture 9" descr="Пальчиковая гимнастика для дошкольников - Здоровый образ жизн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916832"/>
            <a:ext cx="2681322" cy="194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3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годам 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ребенка совершенствуется координация движений и зрительно-пространственное восприятие, что позволит сформировать правильный захват карандаша, дает возможность копировать простейшие фигуры (крест, круг, молоточек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</a:rPr>
              <a:t> ,рисовать вертикальные и горизонтальные линии, рисовать округлые линии, закрашивать контуры предметов.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lang="ru-RU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Рисунок 3" descr="mbjpEXVv9H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877868"/>
            <a:ext cx="1368152" cy="1769162"/>
          </a:xfrm>
          <a:prstGeom prst="rect">
            <a:avLst/>
          </a:prstGeom>
        </p:spPr>
      </p:pic>
      <p:pic>
        <p:nvPicPr>
          <p:cNvPr id="5" name="Рисунок 4" descr="kak-rebenok-derzhit-ruchku-700x600.jpg"/>
          <p:cNvPicPr>
            <a:picLocks noChangeAspect="1"/>
          </p:cNvPicPr>
          <p:nvPr/>
        </p:nvPicPr>
        <p:blipFill>
          <a:blip r:embed="rId3" cstate="print"/>
          <a:srcRect l="43520" t="14721" r="27320" b="14720"/>
          <a:stretch>
            <a:fillRect/>
          </a:stretch>
        </p:blipFill>
        <p:spPr>
          <a:xfrm>
            <a:off x="251520" y="2636912"/>
            <a:ext cx="1935642" cy="4014665"/>
          </a:xfrm>
          <a:prstGeom prst="rect">
            <a:avLst/>
          </a:prstGeom>
        </p:spPr>
      </p:pic>
      <p:pic>
        <p:nvPicPr>
          <p:cNvPr id="6" name="Рисунок 5" descr="N7Mw7CtpND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780928"/>
            <a:ext cx="1944215" cy="1374627"/>
          </a:xfrm>
          <a:prstGeom prst="rect">
            <a:avLst/>
          </a:prstGeom>
        </p:spPr>
      </p:pic>
      <p:pic>
        <p:nvPicPr>
          <p:cNvPr id="7" name="Рисунок 6" descr="km7nwNHAe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6329" y="5144788"/>
            <a:ext cx="1874496" cy="1324372"/>
          </a:xfrm>
          <a:prstGeom prst="rect">
            <a:avLst/>
          </a:prstGeom>
        </p:spPr>
      </p:pic>
      <p:pic>
        <p:nvPicPr>
          <p:cNvPr id="8" name="Рисунок 7" descr="T9JB70Rsgx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2636912"/>
            <a:ext cx="1368152" cy="1739032"/>
          </a:xfrm>
          <a:prstGeom prst="rect">
            <a:avLst/>
          </a:prstGeom>
        </p:spPr>
      </p:pic>
      <p:pic>
        <p:nvPicPr>
          <p:cNvPr id="9" name="Рисунок 8" descr="o_-2AEyMyd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2636912"/>
            <a:ext cx="2550185" cy="4010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507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АКТУАЛЬНОСТЬ ТЕМЫ</vt:lpstr>
      <vt:lpstr>Графомоторные навыки </vt:lpstr>
      <vt:lpstr>Последовательность развития ручной моторики  и графических навыков: </vt:lpstr>
      <vt:lpstr>Возрастные особенности развития тонкой моторики и зрительно-моторной координации которые способствуют формированию графомоторных навыков. </vt:lpstr>
      <vt:lpstr> </vt:lpstr>
      <vt:lpstr>От 2 до 3 лет. ребенок открывает коробку (ящик), опрокидывает его содержимое; играет с песком, крупами, тестом и глиной; открывает крышки, откручивает и закручивает; рисует пальцем при помощи пальчиковых красок; нанизывает бусы; правильно держит карандаш; копирует формы несколькими чертами; строит из кубиков.</vt:lpstr>
      <vt:lpstr>2-3 года первая младшая группа.  Стимулировать самостоятельную и двигательную активность в ситуации игры. Развивать умение согласовывать движения с текстом стихотворения. Способствовать развитию общей и мелкой моторики. (движение кистей рук)</vt:lpstr>
      <vt:lpstr> к 3–4 годам у ребенка совершенствуется координация движений и зрительно-пространственное восприятие, что позволит сформировать правильный захват карандаша, дает возможность копировать простейшие фигуры (крест, круг, молоточек ,рисовать вертикальные и горизонтальные линии, рисовать округлые линии, закрашивать контуры предметов.);</vt:lpstr>
      <vt:lpstr> к 4–5 годам ребенок способен копировать фигуры с соблюдением основных пропорций, но уже может ограничивать протяженность линий, а также срисовывать предметы, рисовать по представлению; В 5 лет дети начинают хорошо выполнять вертикальные, горизонтальные, наклонные штрихи, ограничивая их длину и соблюдая относительную параллельность, способны делать циклические движения.</vt:lpstr>
      <vt:lpstr> </vt:lpstr>
      <vt:lpstr>Пособия и игры для развития графомоторных навыков.</vt:lpstr>
      <vt:lpstr>Презентация PowerPoint</vt:lpstr>
      <vt:lpstr>« Ум ребёнка находится на кончиках его пальцев.» В.Сухомлинский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5</cp:revision>
  <dcterms:created xsi:type="dcterms:W3CDTF">2017-11-06T14:14:57Z</dcterms:created>
  <dcterms:modified xsi:type="dcterms:W3CDTF">2019-02-15T03:06:24Z</dcterms:modified>
</cp:coreProperties>
</file>